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2E9"/>
    <a:srgbClr val="0BAAE1"/>
    <a:srgbClr val="F7C243"/>
    <a:srgbClr val="1B6EE3"/>
    <a:srgbClr val="C3C400"/>
    <a:srgbClr val="2F2F0B"/>
    <a:srgbClr val="0E7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varScale="1">
        <p:scale>
          <a:sx n="23" d="100"/>
          <a:sy n="23" d="100"/>
        </p:scale>
        <p:origin x="1626" y="8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6937514"/>
            <a:ext cx="10607100" cy="7033087"/>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sz="4000" dirty="0" smtClean="0">
                <a:solidFill>
                  <a:schemeClr val="dk1"/>
                </a:solidFill>
              </a:rPr>
              <a:t>There are numerous tools that allow musicians to create electronic music. However, the primary method of composition is either some type of digital piano or mouse-and-keyboard composition in a Digital Audio Workstation. Our goal is to deliver a system that makes the process of creating digital music more intuitive and easy.</a:t>
            </a:r>
            <a:endParaRPr lang="en-US" sz="4000" dirty="0">
              <a:solidFill>
                <a:schemeClr val="dk1"/>
              </a:solidFill>
            </a:endParaRPr>
          </a:p>
        </p:txBody>
      </p:sp>
      <p:pic>
        <p:nvPicPr>
          <p:cNvPr id="45" name="Shape 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01" y="-736599"/>
            <a:ext cx="9688554" cy="7266416"/>
          </a:xfrm>
          <a:prstGeom prst="rect">
            <a:avLst/>
          </a:prstGeom>
        </p:spPr>
      </p:pic>
      <p:sp>
        <p:nvSpPr>
          <p:cNvPr id="29" name="Shape 29"/>
          <p:cNvSpPr txBox="1">
            <a:spLocks noGrp="1"/>
          </p:cNvSpPr>
          <p:nvPr>
            <p:ph type="body" idx="2"/>
          </p:nvPr>
        </p:nvSpPr>
        <p:spPr>
          <a:xfrm>
            <a:off x="583354"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Abstract</a:t>
            </a:r>
            <a:endParaRPr lang="en-US" sz="6600" b="1" dirty="0">
              <a:solidFill>
                <a:schemeClr val="dk1"/>
              </a:solidFill>
            </a:endParaRPr>
          </a:p>
        </p:txBody>
      </p:sp>
      <p:sp>
        <p:nvSpPr>
          <p:cNvPr id="30" name="Shape 30"/>
          <p:cNvSpPr txBox="1">
            <a:spLocks noGrp="1"/>
          </p:cNvSpPr>
          <p:nvPr>
            <p:ph type="body" idx="3"/>
          </p:nvPr>
        </p:nvSpPr>
        <p:spPr>
          <a:xfrm>
            <a:off x="603826" y="15336981"/>
            <a:ext cx="10586628" cy="17235055"/>
          </a:xfrm>
          <a:prstGeom prst="rect">
            <a:avLst/>
          </a:prstGeom>
          <a:noFill/>
          <a:ln>
            <a:noFill/>
          </a:ln>
        </p:spPr>
        <p:txBody>
          <a:bodyPr lIns="228550" tIns="228550" rIns="228550" bIns="228550" anchor="t" anchorCtr="0">
            <a:noAutofit/>
          </a:bodyPr>
          <a:lstStyle/>
          <a:p>
            <a:pPr algn="just">
              <a:lnSpc>
                <a:spcPct val="130000"/>
              </a:lnSpc>
            </a:pPr>
            <a:r>
              <a:rPr lang="en-US" sz="4000" b="1" u="sng" dirty="0" smtClean="0"/>
              <a:t>Platform</a:t>
            </a:r>
          </a:p>
          <a:p>
            <a:pPr marL="457200" indent="-457200" algn="just">
              <a:lnSpc>
                <a:spcPct val="130000"/>
              </a:lnSpc>
              <a:buFont typeface="Arial" panose="020B0604020202020204" pitchFamily="34" charset="0"/>
              <a:buChar char="•"/>
            </a:pPr>
            <a:r>
              <a:rPr lang="en-US" sz="4000" dirty="0" smtClean="0"/>
              <a:t>Developed </a:t>
            </a:r>
            <a:r>
              <a:rPr lang="en-US" sz="4000" dirty="0"/>
              <a:t>on a CY8CKIT-059 </a:t>
            </a:r>
            <a:r>
              <a:rPr lang="en-US" sz="4000" dirty="0" err="1"/>
              <a:t>PSoC</a:t>
            </a:r>
            <a:r>
              <a:rPr lang="en-US" sz="4000" dirty="0"/>
              <a:t> 5LP </a:t>
            </a:r>
            <a:r>
              <a:rPr lang="en-US" sz="4000" dirty="0" smtClean="0"/>
              <a:t>Prototyping Kit</a:t>
            </a:r>
          </a:p>
          <a:p>
            <a:pPr algn="just">
              <a:lnSpc>
                <a:spcPct val="130000"/>
              </a:lnSpc>
            </a:pPr>
            <a:r>
              <a:rPr lang="en-US" sz="4000" b="1" u="sng" dirty="0" smtClean="0"/>
              <a:t>Audio Acquisition:</a:t>
            </a:r>
          </a:p>
          <a:p>
            <a:pPr lvl="0" algn="just">
              <a:lnSpc>
                <a:spcPct val="130000"/>
              </a:lnSpc>
              <a:spcAft>
                <a:spcPts val="1100"/>
              </a:spcAft>
              <a:buClr>
                <a:schemeClr val="dk1"/>
              </a:buClr>
              <a:buSzPct val="137500"/>
            </a:pPr>
            <a:r>
              <a:rPr lang="en-US" sz="4000" b="1" dirty="0" smtClean="0"/>
              <a:t>-Microphone Amplification:</a:t>
            </a:r>
          </a:p>
          <a:p>
            <a:pPr marL="571500" lvl="0" indent="-571500" algn="just">
              <a:lnSpc>
                <a:spcPct val="130000"/>
              </a:lnSpc>
              <a:spcAft>
                <a:spcPts val="1100"/>
              </a:spcAft>
              <a:buClr>
                <a:schemeClr val="dk1"/>
              </a:buClr>
              <a:buSzPct val="100000"/>
              <a:buFont typeface="Arial" panose="020B0604020202020204" pitchFamily="34" charset="0"/>
              <a:buChar char="•"/>
            </a:pPr>
            <a:r>
              <a:rPr lang="en-US" sz="4000" dirty="0" smtClean="0"/>
              <a:t>The signal from the mic is fed into an analog amplification circuit before it is captured by the ADC. </a:t>
            </a:r>
          </a:p>
          <a:p>
            <a:pPr lvl="0" algn="just">
              <a:lnSpc>
                <a:spcPct val="130000"/>
              </a:lnSpc>
              <a:spcAft>
                <a:spcPts val="1100"/>
              </a:spcAft>
              <a:buClr>
                <a:schemeClr val="dk1"/>
              </a:buClr>
              <a:buSzPct val="137500"/>
            </a:pPr>
            <a:r>
              <a:rPr lang="en-US" sz="4000" b="1" dirty="0" smtClean="0"/>
              <a:t>-Analog to Digital Conversion:</a:t>
            </a:r>
          </a:p>
          <a:p>
            <a:pPr marL="571500" indent="-571500" algn="just">
              <a:lnSpc>
                <a:spcPct val="130000"/>
              </a:lnSpc>
              <a:buFont typeface="Arial" panose="020B0604020202020204" pitchFamily="34" charset="0"/>
              <a:buChar char="•"/>
            </a:pPr>
            <a:r>
              <a:rPr lang="en-US" sz="4000" dirty="0" smtClean="0"/>
              <a:t>Preformed </a:t>
            </a:r>
            <a:r>
              <a:rPr lang="en-US" sz="4000" dirty="0"/>
              <a:t>using the onboard successive approximation </a:t>
            </a:r>
            <a:r>
              <a:rPr lang="en-US" sz="4000" dirty="0" smtClean="0"/>
              <a:t>ADC. </a:t>
            </a:r>
          </a:p>
          <a:p>
            <a:pPr algn="just">
              <a:lnSpc>
                <a:spcPct val="130000"/>
              </a:lnSpc>
            </a:pPr>
            <a:r>
              <a:rPr lang="en-US" sz="4000" b="1" u="sng" dirty="0" smtClean="0"/>
              <a:t>Pitch Detection Algorithm:</a:t>
            </a:r>
          </a:p>
          <a:p>
            <a:pPr marL="457200" indent="-457200" algn="just">
              <a:lnSpc>
                <a:spcPct val="130000"/>
              </a:lnSpc>
              <a:buFont typeface="Arial" panose="020B0604020202020204" pitchFamily="34" charset="0"/>
              <a:buChar char="•"/>
            </a:pPr>
            <a:r>
              <a:rPr lang="en-US" sz="4000" dirty="0" smtClean="0"/>
              <a:t>The input audio is sampled at a rate of 4000 samples/second into frames of 256 samples</a:t>
            </a:r>
          </a:p>
          <a:p>
            <a:pPr marL="457200" indent="-457200" algn="just">
              <a:lnSpc>
                <a:spcPct val="130000"/>
              </a:lnSpc>
              <a:buFont typeface="Arial" panose="020B0604020202020204" pitchFamily="34" charset="0"/>
              <a:buChar char="•"/>
            </a:pPr>
            <a:r>
              <a:rPr lang="en-US" sz="4000" dirty="0" smtClean="0"/>
              <a:t>Each frame is processed by the pitch detection algorithm to detect the fundamental frequency</a:t>
            </a:r>
          </a:p>
          <a:p>
            <a:pPr marL="457200" indent="-457200" algn="just">
              <a:lnSpc>
                <a:spcPct val="130000"/>
              </a:lnSpc>
              <a:buFont typeface="Arial" panose="020B0604020202020204" pitchFamily="34" charset="0"/>
              <a:buChar char="•"/>
            </a:pPr>
            <a:r>
              <a:rPr lang="en-US" sz="4000" dirty="0" smtClean="0"/>
              <a:t>This frequency is converted into a MIDI note, and is output over USB or MIDI port.</a:t>
            </a:r>
            <a:r>
              <a:rPr lang="en-US" dirty="0"/>
              <a:t/>
            </a:r>
            <a:br>
              <a:rPr lang="en-US" dirty="0"/>
            </a:br>
            <a:r>
              <a:rPr lang="en-US" sz="3200" dirty="0"/>
              <a:t/>
            </a:r>
            <a:br>
              <a:rPr lang="en-US" sz="3200" dirty="0"/>
            </a:br>
            <a:endParaRPr lang="en-US" sz="3200" b="1" dirty="0"/>
          </a:p>
          <a:p>
            <a:pPr algn="just"/>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583354" y="13970601"/>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Approach</a:t>
            </a:r>
            <a:endParaRPr lang="en-US" sz="6600" b="1" dirty="0">
              <a:solidFill>
                <a:schemeClr val="dk1"/>
              </a:solidFill>
            </a:endParaRPr>
          </a:p>
        </p:txBody>
      </p:sp>
      <p:sp>
        <p:nvSpPr>
          <p:cNvPr id="32" name="Shape 32"/>
          <p:cNvSpPr txBox="1">
            <a:spLocks noGrp="1"/>
          </p:cNvSpPr>
          <p:nvPr>
            <p:ph type="body" idx="5"/>
          </p:nvPr>
        </p:nvSpPr>
        <p:spPr>
          <a:xfrm>
            <a:off x="11891965" y="693751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4000" dirty="0">
                <a:solidFill>
                  <a:schemeClr val="dk1"/>
                </a:solidFill>
              </a:rPr>
              <a:t>The Hummingbird is a music tool that allows the user to play musical instruments and compose music by humming. The pitch hummed by the user is converted into MIDI data, which can be used to play instruments or record compositions using a Digital Audio Workstation</a:t>
            </a:r>
            <a:r>
              <a:rPr lang="en-US" sz="4000" dirty="0" smtClean="0">
                <a:solidFill>
                  <a:schemeClr val="dk1"/>
                </a:solidFill>
              </a:rPr>
              <a:t>. This process happens in real-time, giving the user the sensation and control associated with playing a traditional instrument, while retaining the low skill required to simply hum melodies as they come to mind.</a:t>
            </a:r>
            <a:endParaRPr lang="en-US" sz="40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9937935"/>
            <a:ext cx="20116799" cy="2433510"/>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4000" dirty="0" smtClean="0">
                <a:solidFill>
                  <a:schemeClr val="dk1"/>
                </a:solidFill>
              </a:rPr>
              <a:t>Project Mentor </a:t>
            </a:r>
            <a:r>
              <a:rPr lang="en-US" sz="4000" dirty="0" smtClean="0">
                <a:solidFill>
                  <a:schemeClr val="dk1"/>
                </a:solidFill>
              </a:rPr>
              <a:t>		– </a:t>
            </a:r>
            <a:r>
              <a:rPr lang="en-US" sz="4000" dirty="0" smtClean="0">
                <a:solidFill>
                  <a:schemeClr val="dk1"/>
                </a:solidFill>
              </a:rPr>
              <a:t>Dr. Patrick E. </a:t>
            </a:r>
            <a:r>
              <a:rPr lang="en-US" sz="4000" dirty="0" err="1" smtClean="0">
                <a:solidFill>
                  <a:schemeClr val="dk1"/>
                </a:solidFill>
              </a:rPr>
              <a:t>Mantey</a:t>
            </a:r>
            <a:endParaRPr lang="en-US" sz="4000" dirty="0" smtClean="0">
              <a:solidFill>
                <a:schemeClr val="dk1"/>
              </a:solidFill>
            </a:endParaRPr>
          </a:p>
          <a:p>
            <a:pPr lvl="0" algn="just">
              <a:lnSpc>
                <a:spcPct val="131250"/>
              </a:lnSpc>
              <a:spcAft>
                <a:spcPts val="1100"/>
              </a:spcAft>
              <a:buClr>
                <a:schemeClr val="dk1"/>
              </a:buClr>
              <a:buSzPct val="137500"/>
            </a:pPr>
            <a:r>
              <a:rPr lang="en-US" sz="4000" dirty="0">
                <a:solidFill>
                  <a:schemeClr val="dk1"/>
                </a:solidFill>
              </a:rPr>
              <a:t>Peer Advisor </a:t>
            </a:r>
            <a:r>
              <a:rPr lang="en-US" sz="4000" dirty="0" smtClean="0">
                <a:solidFill>
                  <a:schemeClr val="dk1"/>
                </a:solidFill>
              </a:rPr>
              <a:t>		– </a:t>
            </a:r>
            <a:r>
              <a:rPr lang="en-US" sz="4000" dirty="0" smtClean="0">
                <a:solidFill>
                  <a:schemeClr val="dk1"/>
                </a:solidFill>
              </a:rPr>
              <a:t>Eric </a:t>
            </a:r>
            <a:r>
              <a:rPr lang="en-US" sz="4000" dirty="0" smtClean="0">
                <a:solidFill>
                  <a:schemeClr val="dk1"/>
                </a:solidFill>
              </a:rPr>
              <a:t>Cao</a:t>
            </a:r>
          </a:p>
        </p:txBody>
      </p:sp>
      <p:sp>
        <p:nvSpPr>
          <p:cNvPr id="35" name="Shape 35"/>
          <p:cNvSpPr txBox="1">
            <a:spLocks noGrp="1"/>
          </p:cNvSpPr>
          <p:nvPr>
            <p:ph type="body" idx="8"/>
          </p:nvPr>
        </p:nvSpPr>
        <p:spPr>
          <a:xfrm>
            <a:off x="11891965" y="28602671"/>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15913183"/>
          </a:xfrm>
          <a:prstGeom prst="rect">
            <a:avLst/>
          </a:prstGeom>
          <a:noFill/>
          <a:ln>
            <a:noFill/>
          </a:ln>
        </p:spPr>
        <p:txBody>
          <a:bodyPr lIns="228550" tIns="228550" rIns="228550" bIns="228550" anchor="t" anchorCtr="0">
            <a:noAutofit/>
          </a:bodyPr>
          <a:lstStyle/>
          <a:p>
            <a:pPr>
              <a:lnSpc>
                <a:spcPct val="130000"/>
              </a:lnSpc>
            </a:pPr>
            <a:r>
              <a:rPr lang="en-US" sz="4000" b="1" u="sng" dirty="0" smtClean="0"/>
              <a:t>Pitch Detection Algorithm (Autocorrelation):</a:t>
            </a:r>
            <a:endParaRPr lang="en-US" sz="4000" b="1" u="sng" dirty="0"/>
          </a:p>
          <a:p>
            <a:pPr marL="342900" indent="-342900" algn="just">
              <a:lnSpc>
                <a:spcPct val="130000"/>
              </a:lnSpc>
              <a:buFont typeface="Arial" panose="020B0604020202020204" pitchFamily="34" charset="0"/>
              <a:buChar char="•"/>
            </a:pPr>
            <a:r>
              <a:rPr lang="en-US" sz="4000" dirty="0" smtClean="0"/>
              <a:t>The PDA functions by comparing the original audio frame to time lagged versions of itself.</a:t>
            </a:r>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smtClean="0"/>
          </a:p>
          <a:p>
            <a:pPr marL="571500" indent="-571500" algn="just">
              <a:lnSpc>
                <a:spcPct val="130000"/>
              </a:lnSpc>
              <a:buFont typeface="Arial" panose="020B0604020202020204" pitchFamily="34" charset="0"/>
              <a:buChar char="•"/>
            </a:pPr>
            <a:r>
              <a:rPr lang="en-US" sz="4000" dirty="0" smtClean="0"/>
              <a:t> By sweeping across a set of time lagged </a:t>
            </a:r>
            <a:r>
              <a:rPr lang="en-US" sz="4000" dirty="0" smtClean="0"/>
              <a:t>copies of each frame, the fundamental </a:t>
            </a:r>
            <a:r>
              <a:rPr lang="en-US" sz="4000" dirty="0" smtClean="0"/>
              <a:t>frequency of each frame can be determined</a:t>
            </a:r>
            <a:endParaRPr lang="en-US" sz="4000" dirty="0">
              <a:solidFill>
                <a:schemeClr val="dk1"/>
              </a:solidFill>
            </a:endParaRPr>
          </a:p>
        </p:txBody>
      </p:sp>
      <p:sp>
        <p:nvSpPr>
          <p:cNvPr id="40" name="Shape 40"/>
          <p:cNvSpPr txBox="1">
            <a:spLocks noGrp="1"/>
          </p:cNvSpPr>
          <p:nvPr>
            <p:ph type="body" idx="16"/>
          </p:nvPr>
        </p:nvSpPr>
        <p:spPr>
          <a:xfrm>
            <a:off x="32743047" y="21300223"/>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dirty="0">
                <a:solidFill>
                  <a:schemeClr val="dk1"/>
                </a:solidFill>
              </a:rPr>
              <a:t>Conclusion</a:t>
            </a:r>
          </a:p>
        </p:txBody>
      </p:sp>
      <p:sp>
        <p:nvSpPr>
          <p:cNvPr id="41" name="Shape 41"/>
          <p:cNvSpPr txBox="1">
            <a:spLocks noGrp="1"/>
          </p:cNvSpPr>
          <p:nvPr>
            <p:ph type="body" idx="17"/>
          </p:nvPr>
        </p:nvSpPr>
        <p:spPr>
          <a:xfrm>
            <a:off x="32700113" y="22505167"/>
            <a:ext cx="10607100" cy="1006686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4000" dirty="0" smtClean="0">
                <a:solidFill>
                  <a:schemeClr val="dk1"/>
                </a:solidFill>
              </a:rPr>
              <a:t>Our team’s ambition is to break down the barrier between creative thought and execution. Using this system, musicians of mixed skill levels can collaborate and explore artistic ideas beyond the inhibitions of their technical dexterity. The application of this system is not limited to music production, and might be applied towards musical education as well. We hope to move the project into commercial development in the near future.</a:t>
            </a:r>
            <a:endParaRPr lang="en-US" sz="4000" dirty="0">
              <a:solidFill>
                <a:schemeClr val="dk1"/>
              </a:solidFill>
            </a:endParaRP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09322" y="11548203"/>
            <a:ext cx="7733511" cy="3446983"/>
          </a:xfrm>
          <a:prstGeom prst="rect">
            <a:avLst/>
          </a:prstGeom>
        </p:spPr>
      </p:pic>
      <p:pic>
        <p:nvPicPr>
          <p:cNvPr id="21" name="Picture 20"/>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18450342" y="23468954"/>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17964708" y="24277845"/>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17964708" y="24639795"/>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17964707" y="25030320"/>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17964707" y="25394843"/>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15537254" y="24125442"/>
            <a:ext cx="2486025" cy="307777"/>
          </a:xfrm>
          <a:prstGeom prst="rect">
            <a:avLst/>
          </a:prstGeom>
          <a:noFill/>
        </p:spPr>
        <p:txBody>
          <a:bodyPr wrap="square" rtlCol="0">
            <a:spAutoFit/>
          </a:bodyPr>
          <a:lstStyle/>
          <a:p>
            <a:pPr algn="r"/>
            <a:r>
              <a:rPr lang="en-US" dirty="0" smtClean="0"/>
              <a:t>Note, Frequency, Key/Scale</a:t>
            </a:r>
            <a:endParaRPr lang="en-US" dirty="0"/>
          </a:p>
        </p:txBody>
      </p:sp>
      <p:sp>
        <p:nvSpPr>
          <p:cNvPr id="48" name="TextBox 47"/>
          <p:cNvSpPr txBox="1"/>
          <p:nvPr/>
        </p:nvSpPr>
        <p:spPr>
          <a:xfrm>
            <a:off x="15532640" y="24460305"/>
            <a:ext cx="2486025" cy="307777"/>
          </a:xfrm>
          <a:prstGeom prst="rect">
            <a:avLst/>
          </a:prstGeom>
          <a:noFill/>
        </p:spPr>
        <p:txBody>
          <a:bodyPr wrap="square" rtlCol="0">
            <a:spAutoFit/>
          </a:bodyPr>
          <a:lstStyle/>
          <a:p>
            <a:pPr algn="r"/>
            <a:r>
              <a:rPr lang="en-US" dirty="0" smtClean="0"/>
              <a:t>Tuner</a:t>
            </a:r>
            <a:endParaRPr lang="en-US" dirty="0"/>
          </a:p>
        </p:txBody>
      </p:sp>
      <p:sp>
        <p:nvSpPr>
          <p:cNvPr id="49" name="TextBox 48"/>
          <p:cNvSpPr txBox="1"/>
          <p:nvPr/>
        </p:nvSpPr>
        <p:spPr>
          <a:xfrm>
            <a:off x="15532639" y="24857509"/>
            <a:ext cx="2486025" cy="307777"/>
          </a:xfrm>
          <a:prstGeom prst="rect">
            <a:avLst/>
          </a:prstGeom>
          <a:noFill/>
        </p:spPr>
        <p:txBody>
          <a:bodyPr wrap="square" rtlCol="0">
            <a:spAutoFit/>
          </a:bodyPr>
          <a:lstStyle/>
          <a:p>
            <a:pPr algn="r"/>
            <a:r>
              <a:rPr lang="en-US" dirty="0" smtClean="0"/>
              <a:t>MIDI Velocity, Hysteresis</a:t>
            </a:r>
            <a:endParaRPr lang="en-US" dirty="0"/>
          </a:p>
        </p:txBody>
      </p:sp>
      <p:sp>
        <p:nvSpPr>
          <p:cNvPr id="50" name="TextBox 49"/>
          <p:cNvSpPr txBox="1"/>
          <p:nvPr/>
        </p:nvSpPr>
        <p:spPr>
          <a:xfrm>
            <a:off x="15532638" y="25240954"/>
            <a:ext cx="2486025" cy="307777"/>
          </a:xfrm>
          <a:prstGeom prst="rect">
            <a:avLst/>
          </a:prstGeom>
          <a:noFill/>
        </p:spPr>
        <p:txBody>
          <a:bodyPr wrap="square" rtlCol="0">
            <a:spAutoFit/>
          </a:bodyPr>
          <a:lstStyle/>
          <a:p>
            <a:pPr algn="r"/>
            <a:r>
              <a:rPr lang="en-US" dirty="0" smtClean="0"/>
              <a:t>Previous Notes</a:t>
            </a:r>
            <a:endParaRPr lang="en-US" dirty="0"/>
          </a:p>
        </p:txBody>
      </p:sp>
      <p:pic>
        <p:nvPicPr>
          <p:cNvPr id="56" name="Picture 5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7143" y="15060893"/>
            <a:ext cx="7715690" cy="3495416"/>
          </a:xfrm>
          <a:prstGeom prst="rect">
            <a:avLst/>
          </a:prstGeom>
        </p:spPr>
      </p:pic>
      <p:pic>
        <p:nvPicPr>
          <p:cNvPr id="66" name="Picture 6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06956" y="11870901"/>
            <a:ext cx="15286814" cy="110904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399</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HBIRD TEAM</dc:creator>
  <cp:lastModifiedBy>Marcus Anders Gronberg</cp:lastModifiedBy>
  <cp:revision>55</cp:revision>
  <dcterms:modified xsi:type="dcterms:W3CDTF">2017-05-15T01:17:16Z</dcterms:modified>
</cp:coreProperties>
</file>